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" r:id="rId2"/>
    <p:sldId id="257" r:id="rId3"/>
    <p:sldId id="260" r:id="rId4"/>
    <p:sldId id="269" r:id="rId5"/>
    <p:sldId id="261" r:id="rId6"/>
    <p:sldId id="270" r:id="rId7"/>
    <p:sldId id="271" r:id="rId8"/>
    <p:sldId id="258" r:id="rId9"/>
    <p:sldId id="272" r:id="rId10"/>
    <p:sldId id="273" r:id="rId11"/>
    <p:sldId id="264" r:id="rId12"/>
    <p:sldId id="265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3/13/2025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3/13/2025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3/13/2025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3/13/2025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recommender-systems-python" TargetMode="External"/><Relationship Id="rId2" Type="http://schemas.openxmlformats.org/officeDocument/2006/relationships/hyperlink" Target="https://developers.google.com/machine-learning/recommendation/content-base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Tf%E2%80%93i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B8F65-379E-FE68-57B7-05EFE5505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5A9A-D925-4F51-0E21-BCC6EBF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770DE-7210-CFD0-5E27-A32D408A0B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309324"/>
            <a:ext cx="5430872" cy="4912013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2.1 Collaborative Filtering</a:t>
            </a:r>
          </a:p>
          <a:p>
            <a:r>
              <a:rPr lang="en-US" sz="2200" b="0" i="0" dirty="0">
                <a:solidFill>
                  <a:srgbClr val="05192D"/>
                </a:solidFill>
                <a:effectLst/>
                <a:latin typeface="Studio-Feixen-Sans"/>
              </a:rPr>
              <a:t>Construct a user ratings matrix: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5192D"/>
                </a:solidFill>
                <a:latin typeface="Studio-Feixen-Sans"/>
              </a:rPr>
              <a:t>Columns: movies</a:t>
            </a:r>
          </a:p>
          <a:p>
            <a:pPr lvl="1">
              <a:buFontTx/>
              <a:buChar char="-"/>
            </a:pPr>
            <a:r>
              <a:rPr lang="en-US" sz="1800" b="0" i="0" dirty="0">
                <a:solidFill>
                  <a:srgbClr val="05192D"/>
                </a:solidFill>
                <a:effectLst/>
                <a:latin typeface="Studio-Feixen-Sans"/>
              </a:rPr>
              <a:t>Rows: users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5192D"/>
                </a:solidFill>
                <a:latin typeface="Studio-Feixen-Sans"/>
              </a:rPr>
              <a:t>Entries: rating</a:t>
            </a:r>
            <a:endParaRPr lang="en-US" sz="1800" b="0" i="0" dirty="0">
              <a:solidFill>
                <a:srgbClr val="05192D"/>
              </a:solidFill>
              <a:effectLst/>
              <a:latin typeface="Studio-Feixen-Sans"/>
            </a:endParaRPr>
          </a:p>
          <a:p>
            <a:r>
              <a:rPr lang="en-US" sz="2200" b="0" i="0" dirty="0">
                <a:solidFill>
                  <a:srgbClr val="05192D"/>
                </a:solidFill>
                <a:effectLst/>
                <a:latin typeface="Studio-Feixen-Sans"/>
              </a:rPr>
              <a:t>Perform matrix factorization to learn latent matrixes.</a:t>
            </a:r>
          </a:p>
          <a:p>
            <a:r>
              <a:rPr lang="en-US" sz="2200" dirty="0">
                <a:solidFill>
                  <a:srgbClr val="202124"/>
                </a:solidFill>
                <a:latin typeface="Roboto" panose="020F0502020204030204" pitchFamily="2" charset="0"/>
              </a:rPr>
              <a:t>M</a:t>
            </a:r>
            <a:r>
              <a:rPr lang="en-US" sz="2200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inimize the sum of squared errors over all pairs of observed entries</a:t>
            </a:r>
            <a:endParaRPr lang="en-US" sz="2200" b="0" i="0" dirty="0">
              <a:solidFill>
                <a:srgbClr val="05192D"/>
              </a:solidFill>
              <a:effectLst/>
              <a:latin typeface="Studio-Feixen-Sans"/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8710-DDD7-1825-0772-E174F53F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FC59E-D800-940E-A408-6BB541A54825}"/>
              </a:ext>
            </a:extLst>
          </p:cNvPr>
          <p:cNvSpPr txBox="1"/>
          <p:nvPr/>
        </p:nvSpPr>
        <p:spPr>
          <a:xfrm>
            <a:off x="62244" y="786104"/>
            <a:ext cx="353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Building the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453C1-0F79-48BF-36B7-4799DD0F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52" y="4742114"/>
            <a:ext cx="3162741" cy="638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D8376D-C7E3-AA8F-C3F3-F8E499BD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660" y="4171231"/>
            <a:ext cx="6876824" cy="2200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E264A-83E9-3FE7-A6B8-8B0582E26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708" y="964862"/>
            <a:ext cx="5273868" cy="28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2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Challenges and 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DB3C5-DCB1-2145-5C55-F1743FC15A26}"/>
              </a:ext>
            </a:extLst>
          </p:cNvPr>
          <p:cNvSpPr txBox="1"/>
          <p:nvPr/>
        </p:nvSpPr>
        <p:spPr>
          <a:xfrm>
            <a:off x="179462" y="1264778"/>
            <a:ext cx="48711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Cold Start Problem (New users or books have no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Scalability Issues (Large datasets need optimization)</a:t>
            </a:r>
          </a:p>
        </p:txBody>
      </p:sp>
      <p:pic>
        <p:nvPicPr>
          <p:cNvPr id="7174" name="Picture 6" descr="2 Illustration of Cold Start problem in recommender systems: New user... |  Download Scientific Diagram">
            <a:extLst>
              <a:ext uri="{FF2B5EF4-FFF2-40B4-BE49-F238E27FC236}">
                <a16:creationId xmlns:a16="http://schemas.microsoft.com/office/drawing/2014/main" id="{1F924579-7BB9-9922-6C04-3097A914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28" y="1264778"/>
            <a:ext cx="6802719" cy="337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https://developers.google.com/machine-learning/recommendation/content-based</a:t>
            </a:r>
            <a:endParaRPr lang="en-US" dirty="0"/>
          </a:p>
          <a:p>
            <a:r>
              <a:rPr lang="en-US" dirty="0"/>
              <a:t>Yehuda Koren, Robert Bell, and Chris Volinsky. “Matrix Factorization Techniques for Recommender Systems”. In: (2009).</a:t>
            </a:r>
          </a:p>
          <a:p>
            <a:r>
              <a:rPr lang="en-US" dirty="0">
                <a:hlinkClick r:id="rId3"/>
              </a:rPr>
              <a:t>https://www.datacamp.com/tutorial/recommender-systems-python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https://en.wikipedia.org/wiki/Tf%E2%80%93idf</a:t>
            </a:r>
            <a:endParaRPr lang="en-US" dirty="0"/>
          </a:p>
          <a:p>
            <a:r>
              <a:rPr lang="en-US"/>
              <a:t>https://mallahyari.github.io/ml_tutorial/tfidf/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Book recommendation system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4903642"/>
            <a:ext cx="3800805" cy="386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b="0" dirty="0"/>
              <a:t>Vũ Minh Hiếu - 20225494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recommendation system?</a:t>
            </a:r>
          </a:p>
          <a:p>
            <a:pPr marL="0" indent="0" algn="r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VIDIA-NALA"/>
              </a:rPr>
              <a:t>A class of machine learning that uses data to help predict, what people are looking for among a large number of options.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30" name="Picture 6" descr="Recommendation System Using Autoencoders">
            <a:extLst>
              <a:ext uri="{FF2B5EF4-FFF2-40B4-BE49-F238E27FC236}">
                <a16:creationId xmlns:a16="http://schemas.microsoft.com/office/drawing/2014/main" id="{F261DCCC-5D18-E3F1-0541-A6BC7760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04" y="2595502"/>
            <a:ext cx="6028750" cy="363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3B25-F68C-2E56-4803-C07C0CAF4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2527-6C67-8CC6-542D-D65AB993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3C29D-DD10-3E0C-33A6-85D8B1B91A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Why are Recommendation Systems Important?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NVIDIA-NAL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Helps Users Discover Relevant Content</a:t>
            </a:r>
            <a:endParaRPr lang="en-US" sz="2400" dirty="0">
              <a:solidFill>
                <a:srgbClr val="000000"/>
              </a:solidFill>
              <a:latin typeface="NVIDIA-NAL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Enhances User Experience</a:t>
            </a:r>
            <a:endParaRPr lang="en-US" sz="2400" dirty="0">
              <a:solidFill>
                <a:srgbClr val="000000"/>
              </a:solidFill>
              <a:latin typeface="NVIDIA-NAL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Increases Business Revenue</a:t>
            </a:r>
            <a:endParaRPr lang="en-US" sz="2400" b="0" i="0" dirty="0">
              <a:solidFill>
                <a:srgbClr val="000000"/>
              </a:solidFill>
              <a:effectLst/>
              <a:latin typeface="NVIDIA-NALA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352C-9D68-B4B4-939E-DD7B0C69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Recommendation Systems: What They Are and How They Help">
            <a:extLst>
              <a:ext uri="{FF2B5EF4-FFF2-40B4-BE49-F238E27FC236}">
                <a16:creationId xmlns:a16="http://schemas.microsoft.com/office/drawing/2014/main" id="{49806A82-2B0D-287C-DF6B-644DE9A4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13" y="3307222"/>
            <a:ext cx="6235051" cy="27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684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C4D2B0-6A47-4861-B9BE-DE48E2D09E4C}"/>
              </a:ext>
            </a:extLst>
          </p:cNvPr>
          <p:cNvSpPr txBox="1">
            <a:spLocks/>
          </p:cNvSpPr>
          <p:nvPr/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7B303B-C6F0-B0ED-BD71-7AB9F688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87" y="1634064"/>
            <a:ext cx="6097424" cy="37542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AD7131-252F-903F-922F-DD8212B2C6C3}"/>
              </a:ext>
            </a:extLst>
          </p:cNvPr>
          <p:cNvSpPr txBox="1"/>
          <p:nvPr/>
        </p:nvSpPr>
        <p:spPr>
          <a:xfrm>
            <a:off x="6304659" y="5581231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375"/>
              </a:spcAft>
            </a:pPr>
            <a:r>
              <a:rPr lang="en-US" b="1" i="0" dirty="0">
                <a:solidFill>
                  <a:srgbClr val="0F2741"/>
                </a:solidFill>
                <a:effectLst/>
                <a:latin typeface="Open Sans" panose="020F0502020204030204" pitchFamily="34" charset="0"/>
              </a:rPr>
              <a:t>Unit sales of printed books in the United States from 2004 to 2023</a:t>
            </a:r>
            <a:r>
              <a:rPr lang="en-US" b="0" i="1" dirty="0">
                <a:solidFill>
                  <a:srgbClr val="455F7C"/>
                </a:solidFill>
                <a:effectLst/>
                <a:latin typeface="Open Sans" panose="020F0502020204030204" pitchFamily="34" charset="0"/>
              </a:rPr>
              <a:t>(in millions)</a:t>
            </a:r>
            <a:endParaRPr lang="en-US" b="1" i="0" dirty="0">
              <a:solidFill>
                <a:srgbClr val="0F2741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B58670-1E41-95AA-DA2E-6C7E163583AE}"/>
              </a:ext>
            </a:extLst>
          </p:cNvPr>
          <p:cNvSpPr txBox="1"/>
          <p:nvPr/>
        </p:nvSpPr>
        <p:spPr>
          <a:xfrm>
            <a:off x="292289" y="1214433"/>
            <a:ext cx="5681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With millions of books available, how can users find books they’ll like?</a:t>
            </a:r>
          </a:p>
        </p:txBody>
      </p:sp>
      <p:pic>
        <p:nvPicPr>
          <p:cNvPr id="3074" name="Picture 2" descr="Big Library :: Behance">
            <a:extLst>
              <a:ext uri="{FF2B5EF4-FFF2-40B4-BE49-F238E27FC236}">
                <a16:creationId xmlns:a16="http://schemas.microsoft.com/office/drawing/2014/main" id="{8F2E75DC-40D9-141C-65DD-1BA52857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4" y="2337927"/>
            <a:ext cx="3294226" cy="25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46117B-A2D2-F141-0776-FCE1ECE8220D}"/>
              </a:ext>
            </a:extLst>
          </p:cNvPr>
          <p:cNvSpPr txBox="1"/>
          <p:nvPr/>
        </p:nvSpPr>
        <p:spPr>
          <a:xfrm>
            <a:off x="813708" y="5388299"/>
            <a:ext cx="424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book recommendation system is needed</a:t>
            </a: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BDC1-2C3E-386C-A1EC-0E2649E0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09-8389-1528-20E2-D7BF9F21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Types of Recommendation Systems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DAF8A7-7D85-547C-69D8-391F9194C15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8735" y="1179320"/>
            <a:ext cx="5757265" cy="4883343"/>
          </a:xfrm>
        </p:spPr>
        <p:txBody>
          <a:bodyPr/>
          <a:lstStyle/>
          <a:p>
            <a:r>
              <a:rPr lang="en-US" dirty="0"/>
              <a:t>Content-Based Filtering</a:t>
            </a:r>
          </a:p>
          <a:p>
            <a:pPr lvl="1"/>
            <a:r>
              <a:rPr lang="en-US" sz="2200" dirty="0"/>
              <a:t>Recommends books based on features (genre, author, description)</a:t>
            </a:r>
          </a:p>
          <a:p>
            <a:pPr lvl="1"/>
            <a:r>
              <a:rPr lang="en-US" sz="2200" dirty="0"/>
              <a:t>Example: If a user likes “Calculus 1," they might get recommendations for “Calculus 2"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7F9701-1A83-4E03-158D-64FD30BB8B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8431" y="1179321"/>
            <a:ext cx="5445570" cy="4891280"/>
          </a:xfrm>
        </p:spPr>
        <p:txBody>
          <a:bodyPr/>
          <a:lstStyle/>
          <a:p>
            <a:r>
              <a:rPr lang="en-US" dirty="0"/>
              <a:t>Collaborative Filtering</a:t>
            </a:r>
          </a:p>
          <a:p>
            <a:pPr lvl="1"/>
            <a:r>
              <a:rPr lang="en-US" sz="2200" dirty="0"/>
              <a:t>Based on user behavior and preferences of similar users</a:t>
            </a:r>
          </a:p>
          <a:p>
            <a:pPr lvl="1"/>
            <a:r>
              <a:rPr lang="en-US" sz="2200" dirty="0"/>
              <a:t>Example: People who liked data science books also read AI books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FADB5-F9EA-5D89-6F34-C193A4AA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278F0-5B4F-A2B0-9287-D76700A5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40" y="3208881"/>
            <a:ext cx="2213945" cy="2760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F037E-8844-EFF1-80FF-937CD90A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75" y="3112167"/>
            <a:ext cx="2365384" cy="29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1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878F3-2CB9-9416-9ACA-E51334985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FD9F-47B7-12BE-B735-E67575DA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Types of Recommendation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ACA11-1BFC-C904-2D4C-6AB680CF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8FE6C-FBFB-2C98-08F3-ED79A4C71DFB}"/>
              </a:ext>
            </a:extLst>
          </p:cNvPr>
          <p:cNvSpPr txBox="1"/>
          <p:nvPr/>
        </p:nvSpPr>
        <p:spPr>
          <a:xfrm>
            <a:off x="253278" y="1136590"/>
            <a:ext cx="46007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Hybrid recommender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collaborative filtering: lack  information about the domain dependencies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content-based system: lack  information about the people’s preferences in.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=&gt; Combine both methods to get better result.</a:t>
            </a:r>
          </a:p>
        </p:txBody>
      </p:sp>
      <p:pic>
        <p:nvPicPr>
          <p:cNvPr id="5122" name="Picture 2" descr="Hybrid recommendation model. | Download Scientific Diagram">
            <a:extLst>
              <a:ext uri="{FF2B5EF4-FFF2-40B4-BE49-F238E27FC236}">
                <a16:creationId xmlns:a16="http://schemas.microsoft.com/office/drawing/2014/main" id="{35827EB9-E531-31C5-497D-7CE88DE53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98" y="1955091"/>
            <a:ext cx="6640524" cy="373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132612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Dataset Preparation </a:t>
            </a:r>
          </a:p>
          <a:p>
            <a:pPr lvl="1"/>
            <a:r>
              <a:rPr lang="en-US" sz="2200" dirty="0"/>
              <a:t>Select a dataset (e.g., Goodreads, Amazon reviews…)</a:t>
            </a:r>
          </a:p>
          <a:p>
            <a:pPr lvl="1"/>
            <a:r>
              <a:rPr lang="en-US" sz="2200" dirty="0"/>
              <a:t>Data Preprocessing: Cleaning data, handling missing values</a:t>
            </a:r>
          </a:p>
          <a:p>
            <a:pPr marL="457200" lvl="1" indent="0">
              <a:buNone/>
            </a:pPr>
            <a:r>
              <a:rPr lang="en-US" sz="2200" dirty="0"/>
              <a:t> </a:t>
            </a:r>
          </a:p>
          <a:p>
            <a:pPr marL="457200" lvl="1" indent="0">
              <a:buNone/>
            </a:pPr>
            <a:endParaRPr lang="en-U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196" name="Picture 4" descr="How to Prepare a Machine Learning Dataset in 7 Steps?">
            <a:extLst>
              <a:ext uri="{FF2B5EF4-FFF2-40B4-BE49-F238E27FC236}">
                <a16:creationId xmlns:a16="http://schemas.microsoft.com/office/drawing/2014/main" id="{217B3D0E-2456-92A5-E3D9-A8AF5DF5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689" y="2842508"/>
            <a:ext cx="5635643" cy="32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n Introduction to pandas — Python's Data Analysis Library | by Gaurav Garg  | Python in Plain English">
            <a:extLst>
              <a:ext uri="{FF2B5EF4-FFF2-40B4-BE49-F238E27FC236}">
                <a16:creationId xmlns:a16="http://schemas.microsoft.com/office/drawing/2014/main" id="{A2C42505-1E29-7A6B-D714-B3D2C9AB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89" y="3356472"/>
            <a:ext cx="4866384" cy="203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C12C0-4793-8EC0-4174-96933BB9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5E97-6FDE-9E6E-B0A1-386813F6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DE4F-1265-C410-32AB-7251EC930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309324"/>
            <a:ext cx="5430872" cy="4912013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2.1 Content-Based Recommender</a:t>
            </a:r>
          </a:p>
          <a:p>
            <a:r>
              <a:rPr lang="en-US" sz="2200" b="0" i="0" dirty="0">
                <a:solidFill>
                  <a:srgbClr val="05192D"/>
                </a:solidFill>
                <a:effectLst/>
                <a:latin typeface="Studio-Feixen-Sans"/>
              </a:rPr>
              <a:t> TF-IDF vector</a:t>
            </a:r>
          </a:p>
          <a:p>
            <a:endParaRPr lang="en-US" sz="2200" dirty="0">
              <a:solidFill>
                <a:srgbClr val="05192D"/>
              </a:solidFill>
              <a:latin typeface="Studio-Feixen-Sans"/>
            </a:endParaRPr>
          </a:p>
          <a:p>
            <a:endParaRPr lang="en-US" sz="2200" b="0" i="0" dirty="0">
              <a:solidFill>
                <a:srgbClr val="05192D"/>
              </a:solidFill>
              <a:effectLst/>
              <a:latin typeface="Studio-Feixen-Sans"/>
            </a:endParaRPr>
          </a:p>
          <a:p>
            <a:pPr marL="0" indent="0">
              <a:buNone/>
            </a:pPr>
            <a:endParaRPr lang="en-US" sz="2200" b="0" i="0" dirty="0">
              <a:solidFill>
                <a:srgbClr val="05192D"/>
              </a:solidFill>
              <a:effectLst/>
              <a:latin typeface="Studio-Feixen-Sans"/>
            </a:endParaRPr>
          </a:p>
          <a:p>
            <a:r>
              <a:rPr lang="en-US" sz="2200" dirty="0"/>
              <a:t>Compute a similarity score</a:t>
            </a:r>
          </a:p>
          <a:p>
            <a:pPr lvl="1"/>
            <a:r>
              <a:rPr lang="en-US" sz="1800" dirty="0"/>
              <a:t>Dot Product</a:t>
            </a:r>
          </a:p>
          <a:p>
            <a:pPr lvl="1"/>
            <a:r>
              <a:rPr lang="en-US" sz="1800" dirty="0"/>
              <a:t>Cosine similarity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8077-A678-1C59-3953-B71B778B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1F592-4F06-AB1F-59F6-AB3149B11791}"/>
              </a:ext>
            </a:extLst>
          </p:cNvPr>
          <p:cNvSpPr txBox="1"/>
          <p:nvPr/>
        </p:nvSpPr>
        <p:spPr>
          <a:xfrm>
            <a:off x="62244" y="786104"/>
            <a:ext cx="353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Building the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3C2CEB-4450-03A3-9F4C-D7A94E98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9" y="4487421"/>
            <a:ext cx="4654315" cy="842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C5828-4043-4F64-80B7-D596907B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47" y="1528207"/>
            <a:ext cx="7419953" cy="3376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6EFCB-E036-44D0-B0BA-67DD7BE3E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40" y="2236196"/>
            <a:ext cx="1532553" cy="676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4B3F27-0B31-46D0-BF25-4A5CBC8D2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883" y="2202899"/>
            <a:ext cx="2101717" cy="6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15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413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Lato</vt:lpstr>
      <vt:lpstr>NVIDIA-NALA</vt:lpstr>
      <vt:lpstr>Open Sans</vt:lpstr>
      <vt:lpstr>Roboto</vt:lpstr>
      <vt:lpstr>Studio-Feixen-Sans</vt:lpstr>
      <vt:lpstr>Office Theme</vt:lpstr>
      <vt:lpstr>PowerPoint Presentation</vt:lpstr>
      <vt:lpstr>PowerPoint Presentation</vt:lpstr>
      <vt:lpstr>1. Introduction</vt:lpstr>
      <vt:lpstr>1. Introduction</vt:lpstr>
      <vt:lpstr>2. Problem Statement</vt:lpstr>
      <vt:lpstr>3. Types of Recommendation Systems</vt:lpstr>
      <vt:lpstr>3. Types of Recommendation Systems</vt:lpstr>
      <vt:lpstr>4. Implementation</vt:lpstr>
      <vt:lpstr>4. Implementation</vt:lpstr>
      <vt:lpstr>4. Implementation</vt:lpstr>
      <vt:lpstr>5. Challenges and Limitations</vt:lpstr>
      <vt:lpstr>6.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hungngat10cf@gmail.com</cp:lastModifiedBy>
  <cp:revision>24</cp:revision>
  <dcterms:created xsi:type="dcterms:W3CDTF">2021-05-28T04:32:29Z</dcterms:created>
  <dcterms:modified xsi:type="dcterms:W3CDTF">2025-03-13T04:07:52Z</dcterms:modified>
</cp:coreProperties>
</file>